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7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78" r:id="rId16"/>
    <p:sldId id="297" r:id="rId17"/>
    <p:sldId id="279" r:id="rId18"/>
    <p:sldId id="280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9" r:id="rId28"/>
    <p:sldId id="306" r:id="rId29"/>
    <p:sldId id="307" r:id="rId30"/>
    <p:sldId id="308" r:id="rId31"/>
    <p:sldId id="311" r:id="rId32"/>
    <p:sldId id="281" r:id="rId33"/>
    <p:sldId id="260" r:id="rId34"/>
    <p:sldId id="267" r:id="rId35"/>
    <p:sldId id="261" r:id="rId36"/>
    <p:sldId id="262" r:id="rId37"/>
    <p:sldId id="268" r:id="rId38"/>
    <p:sldId id="263" r:id="rId39"/>
    <p:sldId id="264" r:id="rId40"/>
    <p:sldId id="265" r:id="rId41"/>
    <p:sldId id="266" r:id="rId42"/>
    <p:sldId id="285" r:id="rId43"/>
    <p:sldId id="269" r:id="rId44"/>
    <p:sldId id="270" r:id="rId45"/>
    <p:sldId id="271" r:id="rId46"/>
    <p:sldId id="312" r:id="rId47"/>
    <p:sldId id="272" r:id="rId48"/>
    <p:sldId id="310" r:id="rId49"/>
    <p:sldId id="273" r:id="rId50"/>
    <p:sldId id="274" r:id="rId51"/>
    <p:sldId id="275" r:id="rId52"/>
    <p:sldId id="276" r:id="rId5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C465-7582-4BF8-8945-7935CA353B28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394BB-97E7-4DE1-B084-1AA192231FA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38418-D76F-446C-AD3F-080C25B665FD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703D-28E4-4E2A-89B3-517AD2CE8C8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0CFA-7E9F-4E45-95F1-22A8D07E4A56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306C7-37FF-4583-8ED3-843A1CF4C8A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4763B-F3EF-4F09-BCBC-D30171275F16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DE6C1-FAC1-4123-8F77-9FCDEFB32E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CF5F4-C6F2-4BC7-AA6B-A241D591BC8A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8E653-9CC9-45D3-9B10-DC790A7C36E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6444B-330A-4B81-8716-9E754ACC14C3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87A18-D6A4-4E6B-9859-DE66E9CF7F4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88E6B-546D-434C-A5C9-DD34C8C85B7E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39564-0500-455D-B588-73C17C15EF7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9314A-2D83-46FA-8F66-6352880A95BA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6EB0-633E-4830-974F-63C99278305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F4B77-7679-4B9D-BC37-5B681ECC48C7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F79C3-9B13-4EE1-8BFE-21DF4C999CD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9165B-2316-42F7-BBBA-85527162F329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255AC-4EA6-4F3B-9F9A-931081B4DAC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CB188-3BD9-43B0-A30B-93E931357DE0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BD16-9E2F-4178-A7D5-BC620897469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3649F6-605B-47A1-95A7-E511F609441E}" type="datetimeFigureOut">
              <a:rPr lang="sk-SK"/>
              <a:pPr>
                <a:defRPr/>
              </a:pPr>
              <a:t>12. 2. 2013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A1E4C9-12CA-4FD7-B2A3-E5CE6663998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../DesignManual/MedirexGroup_Logotypy/Web-Office_wmf/RGB/MG-MedirexGroupClen_RGB_logo.wm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ChangeArrowheads="1"/>
          </p:cNvSpPr>
          <p:nvPr/>
        </p:nvSpPr>
        <p:spPr bwMode="auto">
          <a:xfrm>
            <a:off x="0" y="1125538"/>
            <a:ext cx="9144000" cy="5732462"/>
          </a:xfrm>
          <a:prstGeom prst="rect">
            <a:avLst/>
          </a:prstGeom>
          <a:solidFill>
            <a:srgbClr val="FFCCFF">
              <a:alpha val="45097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sk-SK" sz="4400"/>
              <a:t>6. v</a:t>
            </a:r>
            <a:r>
              <a:rPr lang="sk-SK" sz="4400">
                <a:latin typeface="Calibri" pitchFamily="34" charset="0"/>
              </a:rPr>
              <a:t>ýchodoslovenský bioptický seminár</a:t>
            </a:r>
          </a:p>
          <a:p>
            <a:pPr algn="ctr"/>
            <a:r>
              <a:rPr lang="sk-SK" sz="4400">
                <a:latin typeface="Calibri" pitchFamily="34" charset="0"/>
              </a:rPr>
              <a:t>Golden Royal</a:t>
            </a:r>
          </a:p>
          <a:p>
            <a:pPr algn="ctr"/>
            <a:r>
              <a:rPr lang="sk-SK" sz="4400">
                <a:latin typeface="Calibri" pitchFamily="34" charset="0"/>
              </a:rPr>
              <a:t>15-16. február 2013, Košice</a:t>
            </a:r>
          </a:p>
          <a:p>
            <a:pPr algn="ctr"/>
            <a:endParaRPr lang="sk-SK" sz="4400">
              <a:latin typeface="Calibri" pitchFamily="34" charset="0"/>
            </a:endParaRPr>
          </a:p>
          <a:p>
            <a:pPr algn="ctr"/>
            <a:r>
              <a:rPr lang="sk-SK" sz="4400">
                <a:latin typeface="Calibri" pitchFamily="34" charset="0"/>
              </a:rPr>
              <a:t>Prípad SDIAP č.</a:t>
            </a:r>
            <a:r>
              <a:rPr lang="sk-SK" sz="4400"/>
              <a:t> 470</a:t>
            </a:r>
            <a:r>
              <a:rPr lang="sk-SK" sz="4400">
                <a:latin typeface="Calibri" pitchFamily="34" charset="0"/>
              </a:rPr>
              <a:t> </a:t>
            </a:r>
            <a:endParaRPr lang="sk-SK" sz="4400"/>
          </a:p>
          <a:p>
            <a:pPr algn="ctr"/>
            <a:r>
              <a:rPr lang="sk-SK" sz="4400">
                <a:latin typeface="Calibri" pitchFamily="34" charset="0"/>
              </a:rPr>
              <a:t>Peter Bohuš</a:t>
            </a:r>
            <a:endParaRPr lang="en-US" sz="4400">
              <a:latin typeface="Calibri" pitchFamily="34" charset="0"/>
            </a:endParaRPr>
          </a:p>
        </p:txBody>
      </p:sp>
      <p:pic>
        <p:nvPicPr>
          <p:cNvPr id="13314" name="Picture 3" descr="cytolab_precho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../../DesignManual/MedirexGroup_Logotypy/Web-Office_wmf/RGB/MG-MedirexGroupClen_RGB_logo.wmf"/>
          <p:cNvPicPr preferRelativeResize="0"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6351588" y="468313"/>
            <a:ext cx="23241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cytola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88913"/>
            <a:ext cx="1944687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82600" y="1268413"/>
            <a:ext cx="68262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kumimoji="1" lang="sk-SK" b="1" i="1">
                <a:solidFill>
                  <a:schemeClr val="bg1"/>
                </a:solidFill>
                <a:latin typeface="Tahoma" pitchFamily="34" charset="0"/>
              </a:rPr>
              <a:t>Cytologické a bioptické laboratórium</a:t>
            </a: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2484438" y="2205038"/>
            <a:ext cx="5616575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kumimoji="1" lang="en-US" sz="2000" i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531" name="Picture 4" descr="HE 40x spider"/>
          <p:cNvPicPr>
            <a:picLocks noChangeAspect="1" noChangeArrowheads="1"/>
          </p:cNvPicPr>
          <p:nvPr/>
        </p:nvPicPr>
        <p:blipFill>
          <a:blip r:embed="rId2">
            <a:lum contrast="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555" name="Picture 4" descr="HE 40x nucleolus"/>
          <p:cNvPicPr>
            <a:picLocks noChangeAspect="1" noChangeArrowheads="1"/>
          </p:cNvPicPr>
          <p:nvPr/>
        </p:nvPicPr>
        <p:blipFill>
          <a:blip r:embed="rId2">
            <a:lum bright="10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579" name="Picture 4" descr="HE 40x binucleated"/>
          <p:cNvPicPr>
            <a:picLocks noChangeAspect="1" noChangeArrowheads="1"/>
          </p:cNvPicPr>
          <p:nvPr/>
        </p:nvPicPr>
        <p:blipFill>
          <a:blip r:embed="rId2">
            <a:lum bright="10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603" name="Picture 4" descr="PAS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2651125" y="490538"/>
            <a:ext cx="2311400" cy="13493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8000" b="1"/>
              <a:t>PAS</a:t>
            </a:r>
            <a:endParaRPr lang="cs-CZ" sz="8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6627" name="Picture 4" descr="Trichrome"/>
          <p:cNvPicPr>
            <a:picLocks noChangeAspect="1" noChangeArrowheads="1"/>
          </p:cNvPicPr>
          <p:nvPr/>
        </p:nvPicPr>
        <p:blipFill>
          <a:blip r:embed="rId2">
            <a:lum bright="14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812925" y="204788"/>
            <a:ext cx="3856038" cy="1136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6600" b="1"/>
              <a:t>Trichróm</a:t>
            </a:r>
            <a:endParaRPr lang="cs-CZ" sz="6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0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sk-SK" sz="34400" b="1" smtClean="0"/>
              <a:t>?</a:t>
            </a:r>
            <a:endParaRPr lang="en-US" sz="34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8675" name="Picture 4" descr="SMA 2x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495800" y="3849688"/>
            <a:ext cx="4343400" cy="617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 b="1"/>
              <a:t>Actin smooth muscle</a:t>
            </a:r>
            <a:endParaRPr lang="cs-CZ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8" name="Picture 4" descr="SMA 1x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1889125" y="4897438"/>
            <a:ext cx="5875338" cy="800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Actin smooth muscle</a:t>
            </a:r>
            <a:endParaRPr lang="cs-CZ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4" descr="SM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819400" y="2438400"/>
            <a:ext cx="5486400" cy="6794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600" b="1"/>
              <a:t>Smooth muscle myosin</a:t>
            </a:r>
            <a:endParaRPr lang="cs-CZ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1747" name="Picture 4" descr="caldesm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879725" y="2840038"/>
            <a:ext cx="3732213" cy="800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H-caldesmon</a:t>
            </a:r>
            <a:endParaRPr lang="cs-CZ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8" name="Zástupný symbol obsahu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5821363"/>
          </a:xfrm>
        </p:spPr>
        <p:txBody>
          <a:bodyPr/>
          <a:lstStyle/>
          <a:p>
            <a:pPr algn="ctr" eaLnBrk="1" hangingPunct="1"/>
            <a:r>
              <a:rPr lang="en-US" sz="4000" b="1" smtClean="0"/>
              <a:t>10-ročné dievča s tumorom parafaryngeálneho priestoru, zasahujúcim k pravej podnebnej mandli.</a:t>
            </a:r>
            <a:endParaRPr lang="sk-SK" sz="4000" b="1" smtClean="0">
              <a:latin typeface="Arial" charset="0"/>
            </a:endParaRPr>
          </a:p>
          <a:p>
            <a:pPr eaLnBrk="1" hangingPunct="1"/>
            <a:endParaRPr lang="sk-SK" smtClean="0">
              <a:latin typeface="Arial" charset="0"/>
            </a:endParaRPr>
          </a:p>
          <a:p>
            <a:pPr algn="ctr" eaLnBrk="1" hangingPunct="1"/>
            <a:r>
              <a:rPr lang="en-US" b="1" smtClean="0"/>
              <a:t>Makroskopi</a:t>
            </a:r>
            <a:r>
              <a:rPr lang="sk-SK" b="1" smtClean="0">
                <a:latin typeface="Arial" charset="0"/>
              </a:rPr>
              <a:t>cký obraz</a:t>
            </a:r>
            <a:r>
              <a:rPr lang="en-US" b="1" smtClean="0"/>
              <a:t> </a:t>
            </a:r>
            <a:endParaRPr lang="sk-SK" b="1" smtClean="0">
              <a:latin typeface="Arial" charset="0"/>
            </a:endParaRPr>
          </a:p>
          <a:p>
            <a:pPr eaLnBrk="1" hangingPunct="1"/>
            <a:endParaRPr lang="sk-SK" b="1" smtClean="0">
              <a:latin typeface="Arial" charset="0"/>
            </a:endParaRPr>
          </a:p>
          <a:p>
            <a:pPr eaLnBrk="1" hangingPunct="1"/>
            <a:r>
              <a:rPr lang="en-US" b="1" smtClean="0"/>
              <a:t>atopografický, hnedastý materiál veľkosti spolu cca 50x50x10mm</a:t>
            </a:r>
            <a:endParaRPr lang="sk-SK" b="1" smtClean="0">
              <a:latin typeface="Arial" charset="0"/>
            </a:endParaRPr>
          </a:p>
          <a:p>
            <a:pPr eaLnBrk="1" hangingPunct="1"/>
            <a:r>
              <a:rPr lang="en-US" b="1" smtClean="0"/>
              <a:t>na rezoch s ojedinelými belavými areálmi</a:t>
            </a:r>
            <a:endParaRPr lang="sk-SK" b="1" smtClean="0">
              <a:latin typeface="Arial" charset="0"/>
            </a:endParaRPr>
          </a:p>
          <a:p>
            <a:pPr eaLnBrk="1" hangingPunct="1"/>
            <a:r>
              <a:rPr lang="en-US" b="1" smtClean="0"/>
              <a:t>konzistencia mäkká, miestami až krehká.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2771" name="Picture 4" descr="Desmin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3108325" y="4973638"/>
            <a:ext cx="2241550" cy="800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Desmin</a:t>
            </a:r>
            <a:endParaRPr lang="cs-CZ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3795" name="Picture 4" descr="Desmin 2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971800" y="4821238"/>
            <a:ext cx="2286000" cy="800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4400" b="1"/>
              <a:t>Desmin</a:t>
            </a:r>
            <a:endParaRPr lang="cs-CZ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4819" name="Picture 4" descr="Desmin 3"/>
          <p:cNvPicPr>
            <a:picLocks noChangeAspect="1" noChangeArrowheads="1"/>
          </p:cNvPicPr>
          <p:nvPr/>
        </p:nvPicPr>
        <p:blipFill>
          <a:blip r:embed="rId2">
            <a:lum bright="6000" contras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3336925" y="4440238"/>
            <a:ext cx="2241550" cy="800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Desmin</a:t>
            </a:r>
            <a:endParaRPr lang="cs-CZ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5843" name="Picture 4" descr="Desmin 5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3794125" y="1087438"/>
            <a:ext cx="2241550" cy="800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Desmin</a:t>
            </a:r>
            <a:endParaRPr lang="cs-CZ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867" name="Picture 4" descr="Desmin 6"/>
          <p:cNvPicPr>
            <a:picLocks noChangeAspect="1" noChangeArrowheads="1"/>
          </p:cNvPicPr>
          <p:nvPr/>
        </p:nvPicPr>
        <p:blipFill>
          <a:blip r:embed="rId2">
            <a:lum bright="4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470525" y="5278438"/>
            <a:ext cx="2224088" cy="7699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Desmin</a:t>
            </a:r>
            <a:endParaRPr lang="cs-CZ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0" name="Picture 2" descr="E:\vsl biopt 2013\mifo ARM\Myogeni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>
          <a:xfrm>
            <a:off x="0" y="0"/>
            <a:ext cx="9190038" cy="6858000"/>
          </a:xfrm>
          <a:ln>
            <a:solidFill>
              <a:schemeClr val="tx1"/>
            </a:solidFill>
          </a:ln>
        </p:spPr>
      </p:pic>
      <p:sp>
        <p:nvSpPr>
          <p:cNvPr id="37891" name="BlokTextu 4"/>
          <p:cNvSpPr txBox="1">
            <a:spLocks noChangeArrowheads="1"/>
          </p:cNvSpPr>
          <p:nvPr/>
        </p:nvSpPr>
        <p:spPr bwMode="auto">
          <a:xfrm>
            <a:off x="3048000" y="4648200"/>
            <a:ext cx="2817813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Myogenin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8914" name="Picture 2" descr="E:\vsl biopt 2013\mifo ARM\Myogenin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8000"/>
          </a:blip>
          <a:srcRect/>
          <a:stretch>
            <a:fillRect/>
          </a:stretch>
        </p:blipFill>
        <p:spPr>
          <a:xfrm>
            <a:off x="0" y="0"/>
            <a:ext cx="9190038" cy="6858000"/>
          </a:xfrm>
          <a:ln>
            <a:solidFill>
              <a:schemeClr val="tx1"/>
            </a:solidFill>
          </a:ln>
        </p:spPr>
      </p:pic>
      <p:sp>
        <p:nvSpPr>
          <p:cNvPr id="38915" name="BlokTextu 4"/>
          <p:cNvSpPr txBox="1">
            <a:spLocks noChangeArrowheads="1"/>
          </p:cNvSpPr>
          <p:nvPr/>
        </p:nvSpPr>
        <p:spPr bwMode="auto">
          <a:xfrm>
            <a:off x="4038600" y="5486400"/>
            <a:ext cx="2817813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Myogenin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38" name="Picture 2" descr="E:\vsl biopt 2013\mifo ARM\CD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6038" y="0"/>
            <a:ext cx="9190038" cy="6858000"/>
          </a:xfrm>
          <a:ln>
            <a:solidFill>
              <a:schemeClr val="tx1"/>
            </a:solidFill>
          </a:ln>
        </p:spPr>
      </p:pic>
      <p:sp>
        <p:nvSpPr>
          <p:cNvPr id="39939" name="BlokTextu 4"/>
          <p:cNvSpPr txBox="1">
            <a:spLocks noChangeArrowheads="1"/>
          </p:cNvSpPr>
          <p:nvPr/>
        </p:nvSpPr>
        <p:spPr bwMode="auto">
          <a:xfrm>
            <a:off x="5105400" y="1295400"/>
            <a:ext cx="1627188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CD68</a:t>
            </a:r>
            <a:endParaRPr lang="en-US" sz="44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0962" name="Picture 2" descr="E:\vsl biopt 2013\mifo ARM\CD56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10000"/>
          </a:blip>
          <a:srcRect/>
          <a:stretch>
            <a:fillRect/>
          </a:stretch>
        </p:blipFill>
        <p:spPr>
          <a:xfrm>
            <a:off x="-46038" y="0"/>
            <a:ext cx="9190038" cy="6858000"/>
          </a:xfrm>
          <a:ln>
            <a:solidFill>
              <a:schemeClr val="tx1"/>
            </a:solidFill>
          </a:ln>
        </p:spPr>
      </p:pic>
      <p:sp>
        <p:nvSpPr>
          <p:cNvPr id="40963" name="BlokTextu 4"/>
          <p:cNvSpPr txBox="1">
            <a:spLocks noChangeArrowheads="1"/>
          </p:cNvSpPr>
          <p:nvPr/>
        </p:nvSpPr>
        <p:spPr bwMode="auto">
          <a:xfrm>
            <a:off x="4038600" y="5791200"/>
            <a:ext cx="1627188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CD56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6" name="Picture 2" descr="E:\vsl biopt 2013\mifo ARM\CD56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</p:pic>
      <p:sp>
        <p:nvSpPr>
          <p:cNvPr id="41987" name="BlokTextu 4"/>
          <p:cNvSpPr txBox="1">
            <a:spLocks noChangeArrowheads="1"/>
          </p:cNvSpPr>
          <p:nvPr/>
        </p:nvSpPr>
        <p:spPr bwMode="auto">
          <a:xfrm>
            <a:off x="4038600" y="5562600"/>
            <a:ext cx="1627188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CD56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2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3" name="Picture 4" descr="HE 10x prehľad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0" name="Picture 2" descr="E:\vsl biopt 2013\mifo ARM\CD56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14000"/>
          </a:blip>
          <a:srcRect/>
          <a:stretch>
            <a:fillRect/>
          </a:stretch>
        </p:blipFill>
        <p:spPr>
          <a:xfrm>
            <a:off x="-46038" y="0"/>
            <a:ext cx="9190038" cy="6858000"/>
          </a:xfrm>
          <a:ln>
            <a:solidFill>
              <a:schemeClr val="tx1"/>
            </a:solidFill>
          </a:ln>
        </p:spPr>
      </p:pic>
      <p:sp>
        <p:nvSpPr>
          <p:cNvPr id="43011" name="BlokTextu 4"/>
          <p:cNvSpPr txBox="1">
            <a:spLocks noChangeArrowheads="1"/>
          </p:cNvSpPr>
          <p:nvPr/>
        </p:nvSpPr>
        <p:spPr bwMode="auto">
          <a:xfrm>
            <a:off x="5105400" y="1905000"/>
            <a:ext cx="1627188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4400" b="1"/>
              <a:t>CD56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>
                <a:latin typeface="Arial" charset="0"/>
              </a:rPr>
              <a:t>IHC – prezentovaný prípad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k-SK" smtClean="0">
                <a:latin typeface="Arial" charset="0"/>
              </a:rPr>
              <a:t>Desmin +++</a:t>
            </a:r>
          </a:p>
          <a:p>
            <a:r>
              <a:rPr lang="sk-SK" smtClean="0">
                <a:latin typeface="Arial" charset="0"/>
              </a:rPr>
              <a:t>CD56 +++</a:t>
            </a:r>
          </a:p>
          <a:p>
            <a:r>
              <a:rPr lang="sk-SK" smtClean="0">
                <a:latin typeface="Arial" charset="0"/>
              </a:rPr>
              <a:t>Myogenin +</a:t>
            </a:r>
          </a:p>
          <a:p>
            <a:r>
              <a:rPr lang="sk-SK" smtClean="0">
                <a:latin typeface="Arial" charset="0"/>
              </a:rPr>
              <a:t>SMA +</a:t>
            </a:r>
          </a:p>
          <a:p>
            <a:endParaRPr lang="sk-SK" smtClean="0">
              <a:latin typeface="Arial" charset="0"/>
            </a:endParaRPr>
          </a:p>
        </p:txBody>
      </p:sp>
      <p:sp>
        <p:nvSpPr>
          <p:cNvPr id="44035" name="Rectangl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smtClean="0">
                <a:latin typeface="Arial" charset="0"/>
              </a:rPr>
              <a:t>SMMH -</a:t>
            </a:r>
          </a:p>
          <a:p>
            <a:r>
              <a:rPr lang="sk-SK" smtClean="0">
                <a:latin typeface="Arial" charset="0"/>
              </a:rPr>
              <a:t>H-caldesmon -</a:t>
            </a:r>
          </a:p>
          <a:p>
            <a:r>
              <a:rPr lang="sk-SK" smtClean="0">
                <a:latin typeface="Arial" charset="0"/>
              </a:rPr>
              <a:t>CD68 -</a:t>
            </a:r>
          </a:p>
          <a:p>
            <a:r>
              <a:rPr lang="sk-SK" smtClean="0">
                <a:latin typeface="Arial" charset="0"/>
              </a:rPr>
              <a:t>S100 -</a:t>
            </a:r>
          </a:p>
          <a:p>
            <a:r>
              <a:rPr lang="sk-SK" smtClean="0">
                <a:latin typeface="Arial" charset="0"/>
              </a:rPr>
              <a:t>AE1/AE3 -</a:t>
            </a:r>
          </a:p>
          <a:p>
            <a:r>
              <a:rPr lang="sk-SK" smtClean="0">
                <a:latin typeface="Arial" charset="0"/>
              </a:rPr>
              <a:t>EMA -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sk-SK" sz="34400" b="1" smtClean="0"/>
              <a:t>?</a:t>
            </a:r>
            <a:endParaRPr lang="en-US" sz="34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>
              <a:latin typeface="Arial" charset="0"/>
            </a:endParaRPr>
          </a:p>
          <a:p>
            <a:pPr algn="ctr" eaLnBrk="1" hangingPunct="1"/>
            <a:r>
              <a:rPr lang="sk-SK" sz="4800" b="1" smtClean="0">
                <a:latin typeface="Arial" charset="0"/>
              </a:rPr>
              <a:t>RHABDOMYOMA</a:t>
            </a:r>
          </a:p>
          <a:p>
            <a:pPr algn="ctr" eaLnBrk="1" hangingPunct="1"/>
            <a:r>
              <a:rPr lang="sk-SK" sz="4800" b="1" smtClean="0">
                <a:latin typeface="Arial" charset="0"/>
              </a:rPr>
              <a:t>Adultný typ</a:t>
            </a:r>
          </a:p>
          <a:p>
            <a:pPr algn="ctr" eaLnBrk="1" hangingPunct="1"/>
            <a:endParaRPr lang="sk-SK" sz="4800" b="1" smtClean="0">
              <a:latin typeface="Arial" charset="0"/>
            </a:endParaRPr>
          </a:p>
          <a:p>
            <a:pPr algn="ctr" eaLnBrk="1" hangingPunct="1"/>
            <a:r>
              <a:rPr lang="sk-SK" sz="4800" b="1" smtClean="0">
                <a:latin typeface="Arial" charset="0"/>
              </a:rPr>
              <a:t>M-8904/0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4000" smtClean="0"/>
              <a:t>Definícia rhabdomyómu / RM (WHO)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Benígne mezenchýmové novotvary s kostrovo-svalovou (priečne-pruhovanou) diferenciáciou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 delené na cardiac a extracardiac typy.</a:t>
            </a: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>
                <a:latin typeface="Arial" charset="0"/>
              </a:rPr>
              <a:t>Rhabdomyómy (RM)</a:t>
            </a:r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b="1" smtClean="0">
                <a:latin typeface="Arial" charset="0"/>
              </a:rPr>
              <a:t>Cardiac type RM</a:t>
            </a:r>
            <a:r>
              <a:rPr lang="sk-SK" smtClean="0">
                <a:latin typeface="Arial" charset="0"/>
              </a:rPr>
              <a:t> – hamartómy asociované s tuberóznou sklerózou</a:t>
            </a:r>
          </a:p>
          <a:p>
            <a:pPr eaLnBrk="1" hangingPunct="1"/>
            <a:endParaRPr lang="sk-SK" smtClean="0">
              <a:latin typeface="Arial" charset="0"/>
            </a:endParaRPr>
          </a:p>
          <a:p>
            <a:pPr eaLnBrk="1" hangingPunct="1"/>
            <a:r>
              <a:rPr lang="sk-SK" b="1" smtClean="0">
                <a:solidFill>
                  <a:srgbClr val="A50021"/>
                </a:solidFill>
                <a:latin typeface="Arial" charset="0"/>
              </a:rPr>
              <a:t>Extracardiac type RM</a:t>
            </a:r>
            <a:r>
              <a:rPr lang="sk-SK" smtClean="0">
                <a:solidFill>
                  <a:srgbClr val="A50021"/>
                </a:solidFill>
                <a:latin typeface="Arial" charset="0"/>
              </a:rPr>
              <a:t> - </a:t>
            </a:r>
            <a:r>
              <a:rPr lang="sk-SK" b="1" smtClean="0">
                <a:solidFill>
                  <a:srgbClr val="A50021"/>
                </a:solidFill>
                <a:latin typeface="Arial" charset="0"/>
              </a:rPr>
              <a:t>fetálne</a:t>
            </a:r>
          </a:p>
          <a:p>
            <a:pPr eaLnBrk="1" hangingPunct="1">
              <a:buFont typeface="Arial" charset="0"/>
              <a:buNone/>
            </a:pPr>
            <a:r>
              <a:rPr lang="sk-SK" smtClean="0">
                <a:solidFill>
                  <a:srgbClr val="A50021"/>
                </a:solidFill>
                <a:latin typeface="Arial" charset="0"/>
              </a:rPr>
              <a:t>                                         - </a:t>
            </a:r>
            <a:r>
              <a:rPr lang="sk-SK" b="1" smtClean="0">
                <a:solidFill>
                  <a:srgbClr val="A50021"/>
                </a:solidFill>
                <a:latin typeface="Arial" charset="0"/>
              </a:rPr>
              <a:t>adultné</a:t>
            </a:r>
          </a:p>
          <a:p>
            <a:pPr eaLnBrk="1" hangingPunct="1">
              <a:buFont typeface="Arial" charset="0"/>
              <a:buNone/>
            </a:pPr>
            <a:r>
              <a:rPr lang="sk-SK" smtClean="0">
                <a:solidFill>
                  <a:srgbClr val="A50021"/>
                </a:solidFill>
                <a:latin typeface="Arial" charset="0"/>
              </a:rPr>
              <a:t>                                         </a:t>
            </a:r>
            <a:r>
              <a:rPr lang="sk-SK" smtClean="0">
                <a:latin typeface="Arial" charset="0"/>
              </a:rPr>
              <a:t>- (juvenilné)</a:t>
            </a:r>
          </a:p>
          <a:p>
            <a:pPr eaLnBrk="1" hangingPunct="1">
              <a:buFont typeface="Arial" charset="0"/>
              <a:buNone/>
            </a:pPr>
            <a:r>
              <a:rPr lang="sk-SK" smtClean="0">
                <a:solidFill>
                  <a:srgbClr val="A50021"/>
                </a:solidFill>
                <a:latin typeface="Arial" charset="0"/>
              </a:rPr>
              <a:t>                                         - </a:t>
            </a:r>
            <a:r>
              <a:rPr lang="sk-SK" b="1" smtClean="0">
                <a:solidFill>
                  <a:srgbClr val="A50021"/>
                </a:solidFill>
                <a:latin typeface="Arial" charset="0"/>
              </a:rPr>
              <a:t>genitálne</a:t>
            </a:r>
          </a:p>
          <a:p>
            <a:pPr eaLnBrk="1" hangingPunct="1">
              <a:buFont typeface="Arial" charset="0"/>
              <a:buNone/>
            </a:pPr>
            <a:endParaRPr lang="sk-SK" smtClean="0">
              <a:solidFill>
                <a:srgbClr val="A5002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>
                <a:latin typeface="Arial" charset="0"/>
              </a:rPr>
              <a:t>Extracardiac RM</a:t>
            </a:r>
          </a:p>
        </p:txBody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b="1" smtClean="0">
                <a:solidFill>
                  <a:srgbClr val="A50021"/>
                </a:solidFill>
                <a:latin typeface="Arial" charset="0"/>
              </a:rPr>
              <a:t>Extracardiac type RM</a:t>
            </a:r>
            <a:r>
              <a:rPr lang="sk-SK" smtClean="0">
                <a:solidFill>
                  <a:srgbClr val="A50021"/>
                </a:solidFill>
                <a:latin typeface="Arial" charset="0"/>
              </a:rPr>
              <a:t> </a:t>
            </a:r>
          </a:p>
          <a:p>
            <a:pPr eaLnBrk="1" hangingPunct="1"/>
            <a:endParaRPr lang="sk-SK" smtClean="0">
              <a:solidFill>
                <a:srgbClr val="A50021"/>
              </a:solidFill>
              <a:latin typeface="Arial" charset="0"/>
            </a:endParaRPr>
          </a:p>
          <a:p>
            <a:pPr eaLnBrk="1" hangingPunct="1"/>
            <a:r>
              <a:rPr lang="sk-SK" b="1" smtClean="0">
                <a:latin typeface="Arial" charset="0"/>
              </a:rPr>
              <a:t>skutočné novotvary</a:t>
            </a:r>
            <a:r>
              <a:rPr lang="sk-SK" smtClean="0">
                <a:latin typeface="Arial" charset="0"/>
              </a:rPr>
              <a:t> (klonálne chromozomálne abnormality)</a:t>
            </a:r>
          </a:p>
          <a:p>
            <a:pPr eaLnBrk="1" hangingPunct="1"/>
            <a:endParaRPr lang="sk-SK" smtClean="0">
              <a:latin typeface="Arial" charset="0"/>
            </a:endParaRPr>
          </a:p>
          <a:p>
            <a:pPr eaLnBrk="1" hangingPunct="1"/>
            <a:r>
              <a:rPr lang="sk-SK" smtClean="0">
                <a:latin typeface="Arial" charset="0"/>
              </a:rPr>
              <a:t>bez súvislosti s fakomatózami (okrem niektorých fetálnych RM – nevoid basal cell carcinoma/Gorlin-Gotz syndrome)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Lokalizácia</a:t>
            </a:r>
          </a:p>
        </p:txBody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Predilekcia v oblasti hlavy a krku</a:t>
            </a:r>
          </a:p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Menej často genitálny trakt</a:t>
            </a:r>
            <a:r>
              <a:rPr lang="sk-SK" smtClean="0">
                <a:latin typeface="Arial" charset="0"/>
              </a:rPr>
              <a:t> (Genital RM)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>
                <a:latin typeface="Arial" charset="0"/>
              </a:rPr>
              <a:t>Typizácia RM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smtClean="0">
                <a:latin typeface="Arial" charset="0"/>
              </a:rPr>
              <a:t>Adultný</a:t>
            </a:r>
          </a:p>
          <a:p>
            <a:pPr eaLnBrk="1" hangingPunct="1"/>
            <a:r>
              <a:rPr lang="sk-SK" smtClean="0">
                <a:latin typeface="Arial" charset="0"/>
              </a:rPr>
              <a:t>Juvenilný (intermediate)</a:t>
            </a:r>
          </a:p>
          <a:p>
            <a:pPr eaLnBrk="1" hangingPunct="1"/>
            <a:r>
              <a:rPr lang="sk-SK" smtClean="0">
                <a:latin typeface="Arial" charset="0"/>
              </a:rPr>
              <a:t>Fetálny</a:t>
            </a:r>
          </a:p>
          <a:p>
            <a:pPr eaLnBrk="1" hangingPunct="1"/>
            <a:endParaRPr lang="sk-SK" smtClean="0">
              <a:latin typeface="Arial" charset="0"/>
            </a:endParaRPr>
          </a:p>
          <a:p>
            <a:pPr eaLnBrk="1" hangingPunct="1"/>
            <a:r>
              <a:rPr lang="sk-SK" smtClean="0">
                <a:latin typeface="Arial" charset="0"/>
              </a:rPr>
              <a:t>Delenie založené na histológii, nie na veku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>
                <a:latin typeface="Arial" charset="0"/>
              </a:rPr>
              <a:t>Fetálny RM</a:t>
            </a:r>
          </a:p>
        </p:txBody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2-3x častejší u mužov ako žien</a:t>
            </a:r>
          </a:p>
          <a:p>
            <a:pPr eaLnBrk="1" hangingPunct="1"/>
            <a:r>
              <a:rPr lang="cs-CZ" smtClean="0"/>
              <a:t> od narodenia až po vek 65 rokov</a:t>
            </a:r>
          </a:p>
          <a:p>
            <a:pPr eaLnBrk="1" hangingPunct="1"/>
            <a:r>
              <a:rPr lang="cs-CZ" smtClean="0"/>
              <a:t> </a:t>
            </a:r>
            <a:r>
              <a:rPr lang="cs-CZ" sz="2800" smtClean="0">
                <a:latin typeface="Arial" charset="0"/>
              </a:rPr>
              <a:t>medián – 4 roky</a:t>
            </a:r>
            <a:endParaRPr lang="sk-SK" sz="28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6387" name="Picture 4" descr="HE 20x border"/>
          <p:cNvPicPr>
            <a:picLocks noChangeAspect="1" noChangeArrowheads="1"/>
          </p:cNvPicPr>
          <p:nvPr/>
        </p:nvPicPr>
        <p:blipFill>
          <a:blip r:embed="rId2">
            <a:lum bright="10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Juvenilný RM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2x častejší u mužov ako žien</a:t>
            </a:r>
          </a:p>
          <a:p>
            <a:pPr eaLnBrk="1" hangingPunct="1"/>
            <a:r>
              <a:rPr lang="cs-CZ" smtClean="0"/>
              <a:t>od 5mesiacov do 58 rokov</a:t>
            </a:r>
          </a:p>
          <a:p>
            <a:pPr eaLnBrk="1" hangingPunct="1"/>
            <a:r>
              <a:rPr lang="cs-CZ" smtClean="0"/>
              <a:t> priemerný vek 18 rokov</a:t>
            </a: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Adultný RM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3-5x častejší u mužov ako u žien</a:t>
            </a:r>
          </a:p>
          <a:p>
            <a:pPr eaLnBrk="1" hangingPunct="1"/>
            <a:r>
              <a:rPr lang="cs-CZ" smtClean="0"/>
              <a:t> 80-90% výskyt po 40 roku života</a:t>
            </a:r>
          </a:p>
          <a:p>
            <a:pPr eaLnBrk="1" hangingPunct="1"/>
            <a:r>
              <a:rPr lang="cs-CZ" smtClean="0"/>
              <a:t> medián je 55-60rokov</a:t>
            </a:r>
          </a:p>
          <a:p>
            <a:pPr eaLnBrk="1" hangingPunct="1"/>
            <a:r>
              <a:rPr lang="cs-CZ" smtClean="0"/>
              <a:t> rozpätie od 15 mesiacov po 82 rokov</a:t>
            </a: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smtClean="0"/>
              <a:t>FRM a ARM</a:t>
            </a:r>
            <a:br>
              <a:rPr lang="sk-SK" sz="4000" smtClean="0"/>
            </a:br>
            <a:r>
              <a:rPr lang="sk-SK" sz="4000" smtClean="0"/>
              <a:t>takmer výlučne oblasť hlavy a krku</a:t>
            </a:r>
            <a:endParaRPr lang="cs-CZ" sz="4000" smtClean="0"/>
          </a:p>
        </p:txBody>
      </p:sp>
      <p:sp>
        <p:nvSpPr>
          <p:cNvPr id="55298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sk-SK" sz="1800" smtClean="0"/>
              <a:t>ARM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sk-SK" sz="1800" smtClean="0"/>
              <a:t>    </a:t>
            </a:r>
            <a:r>
              <a:rPr lang="sk-SK" sz="1800" smtClean="0">
                <a:solidFill>
                  <a:srgbClr val="A50021"/>
                </a:solidFill>
              </a:rPr>
              <a:t>Hlava a krk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Pharynx/parapharynx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Ústna dutina/jazyk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Larynx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Uvula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sk-SK" sz="1800" smtClean="0">
                <a:solidFill>
                  <a:srgbClr val="A50021"/>
                </a:solidFill>
              </a:rPr>
              <a:t>„Extra head and neck“</a:t>
            </a:r>
            <a:endParaRPr lang="sk-SK" sz="1800" smtClean="0"/>
          </a:p>
          <a:p>
            <a:pPr>
              <a:lnSpc>
                <a:spcPct val="80000"/>
              </a:lnSpc>
            </a:pPr>
            <a:r>
              <a:rPr lang="sk-SK" sz="1800" smtClean="0"/>
              <a:t>Žalúdok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Ezofágus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Mediastínum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Končatiny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sz="1800" smtClean="0">
              <a:solidFill>
                <a:srgbClr val="A50021"/>
              </a:solidFill>
            </a:endParaRPr>
          </a:p>
        </p:txBody>
      </p:sp>
      <p:sp>
        <p:nvSpPr>
          <p:cNvPr id="55299" name="Rectangl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sk-SK" sz="1800" smtClean="0"/>
              <a:t>FRM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sk-SK" sz="1800" smtClean="0">
                <a:solidFill>
                  <a:srgbClr val="A50021"/>
                </a:solidFill>
              </a:rPr>
              <a:t>     Hlava a krk – myxoid type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Podkožie a submukóza, hl. postaurikulárne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sk-SK" sz="1800" smtClean="0">
                <a:solidFill>
                  <a:srgbClr val="A50021"/>
                </a:solidFill>
              </a:rPr>
              <a:t>     Hlava a krk – intermediate type</a:t>
            </a:r>
            <a:endParaRPr lang="sk-SK" sz="1800" smtClean="0"/>
          </a:p>
          <a:p>
            <a:pPr>
              <a:lnSpc>
                <a:spcPct val="80000"/>
              </a:lnSpc>
            </a:pPr>
            <a:r>
              <a:rPr lang="sk-SK" sz="1800" smtClean="0"/>
              <a:t>Orbita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Jazyk 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Nasopharynx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Mäkké podnebie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sk-SK" sz="1800" smtClean="0">
                <a:solidFill>
                  <a:srgbClr val="A50021"/>
                </a:solidFill>
              </a:rPr>
              <a:t>„Extra head and neck“</a:t>
            </a:r>
            <a:endParaRPr lang="sk-SK" sz="1800" smtClean="0"/>
          </a:p>
          <a:p>
            <a:pPr>
              <a:lnSpc>
                <a:spcPct val="80000"/>
              </a:lnSpc>
            </a:pPr>
            <a:r>
              <a:rPr lang="sk-SK" sz="1800" smtClean="0"/>
              <a:t>Hrudná stena/axila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Brušná stena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Retroperitoneum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Končatiny</a:t>
            </a:r>
          </a:p>
          <a:p>
            <a:pPr>
              <a:lnSpc>
                <a:spcPct val="80000"/>
              </a:lnSpc>
            </a:pPr>
            <a:r>
              <a:rPr lang="sk-SK" sz="1800" smtClean="0"/>
              <a:t>Perianálne, funiculus spermaticus (? – GRM)</a:t>
            </a:r>
          </a:p>
          <a:p>
            <a:pPr>
              <a:lnSpc>
                <a:spcPct val="80000"/>
              </a:lnSpc>
            </a:pPr>
            <a:endParaRPr lang="sk-SK" sz="180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sk-SK" sz="1800" smtClean="0">
              <a:solidFill>
                <a:srgbClr val="A50021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sk-SK" sz="1800" smtClean="0">
              <a:solidFill>
                <a:srgbClr val="A50021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sk-SK" sz="1800" smtClean="0">
              <a:solidFill>
                <a:srgbClr val="A50021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sz="1800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Adultný RM</a:t>
            </a:r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smtClean="0"/>
              <a:t>Vzácny benígny mezenchymálny novotvar tvorený z matúrnych/diferencovaných kostrových svalových buniek</a:t>
            </a:r>
          </a:p>
          <a:p>
            <a:pPr eaLnBrk="1" hangingPunct="1">
              <a:lnSpc>
                <a:spcPct val="90000"/>
              </a:lnSpc>
            </a:pPr>
            <a:r>
              <a:rPr lang="sk-SK" smtClean="0"/>
              <a:t>Typický vznik po adolescencii (!)</a:t>
            </a:r>
          </a:p>
          <a:p>
            <a:pPr eaLnBrk="1" hangingPunct="1">
              <a:lnSpc>
                <a:spcPct val="90000"/>
              </a:lnSpc>
            </a:pPr>
            <a:r>
              <a:rPr lang="sk-SK" smtClean="0"/>
              <a:t>Celkom ojedinelé pediatrické prípady</a:t>
            </a:r>
          </a:p>
          <a:p>
            <a:pPr eaLnBrk="1" hangingPunct="1">
              <a:lnSpc>
                <a:spcPct val="90000"/>
              </a:lnSpc>
            </a:pPr>
            <a:r>
              <a:rPr lang="sk-SK" smtClean="0"/>
              <a:t>Pôvod najskôr v tkanive žiabrových oblúkov (3. a 4. žiabrový oblúk)</a:t>
            </a:r>
          </a:p>
          <a:p>
            <a:pPr eaLnBrk="1" hangingPunct="1">
              <a:lnSpc>
                <a:spcPct val="90000"/>
              </a:lnSpc>
            </a:pPr>
            <a:r>
              <a:rPr lang="sk-SK" smtClean="0"/>
              <a:t>„Hlava a krk“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Adultný RM - makroskopia</a:t>
            </a:r>
          </a:p>
        </p:txBody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Hnedé, lobulizované tumory</a:t>
            </a:r>
          </a:p>
          <a:p>
            <a:pPr eaLnBrk="1" hangingPunct="1"/>
            <a:r>
              <a:rPr lang="sk-SK" smtClean="0"/>
              <a:t>Expanzívne, ale neenkapsulované</a:t>
            </a:r>
          </a:p>
          <a:p>
            <a:pPr eaLnBrk="1" hangingPunct="1"/>
            <a:r>
              <a:rPr lang="sk-SK" smtClean="0"/>
              <a:t>20% multifokálne</a:t>
            </a:r>
          </a:p>
          <a:p>
            <a:pPr eaLnBrk="1" hangingPunct="1"/>
            <a:r>
              <a:rPr lang="sk-SK" smtClean="0"/>
              <a:t>Veľkosť do 7cm (3cm v priemere)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Adultný RM - histológia</a:t>
            </a:r>
          </a:p>
        </p:txBody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800" smtClean="0"/>
              <a:t>veľké, okrúhle a polygonálne, tesne vzájom e naukladané bunky 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svetloružová až výrazne eozinofilná cytoplazma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1 alebo viaceré okrúhle alebo oválne jadrá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často v prominentné jadierka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glykogén v cytoplazme – s možnou vakuolizáciou a tvorbou </a:t>
            </a:r>
            <a:r>
              <a:rPr lang="cs-CZ" sz="2800" i="1" smtClean="0"/>
              <a:t>pavúkovitých buniek (spider cells)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+/-  </a:t>
            </a:r>
            <a:r>
              <a:rPr lang="cs-CZ" sz="2800" i="1" smtClean="0"/>
              <a:t>cytoplazmatické kryštalické inklúzie – paličkovité, alebo  „jackstraws“ - like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len vzácne </a:t>
            </a:r>
            <a:r>
              <a:rPr lang="cs-CZ" sz="2800" i="1" smtClean="0"/>
              <a:t>priečne pruhovanie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bez mitóz a bez nekrózy</a:t>
            </a:r>
            <a:r>
              <a:rPr lang="sk-SK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mtClean="0"/>
          </a:p>
          <a:p>
            <a:endParaRPr lang="sk-SK" smtClean="0"/>
          </a:p>
          <a:p>
            <a:endParaRPr lang="sk-SK" smtClean="0"/>
          </a:p>
          <a:p>
            <a:pPr algn="ctr">
              <a:buFont typeface="Arial" charset="0"/>
              <a:buNone/>
            </a:pPr>
            <a:r>
              <a:rPr lang="sk-SK" smtClean="0"/>
              <a:t>„</a:t>
            </a:r>
            <a:r>
              <a:rPr lang="sk-SK" b="1" smtClean="0">
                <a:solidFill>
                  <a:schemeClr val="hlink"/>
                </a:solidFill>
              </a:rPr>
              <a:t>cytoplazmatické úkazy“</a:t>
            </a:r>
          </a:p>
          <a:p>
            <a:pPr algn="ctr">
              <a:buFont typeface="Arial" charset="0"/>
              <a:buNone/>
            </a:pPr>
            <a:r>
              <a:rPr lang="sk-SK" b="1" smtClean="0">
                <a:solidFill>
                  <a:schemeClr val="hlink"/>
                </a:solidFill>
              </a:rPr>
              <a:t>    ...?...</a:t>
            </a:r>
          </a:p>
        </p:txBody>
      </p:sp>
      <p:pic>
        <p:nvPicPr>
          <p:cNvPr id="59395" name="Picture 4" descr="palica01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imagesCAJNJ2B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6" descr="imagesCAN5A0Z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62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AutoShape 10" descr="9k="/>
          <p:cNvSpPr>
            <a:spLocks noChangeAspect="1" noChangeArrowheads="1"/>
          </p:cNvSpPr>
          <p:nvPr/>
        </p:nvSpPr>
        <p:spPr bwMode="auto">
          <a:xfrm>
            <a:off x="0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9" name="AutoShape 12" descr="9k="/>
          <p:cNvSpPr>
            <a:spLocks noChangeAspect="1" noChangeArrowheads="1"/>
          </p:cNvSpPr>
          <p:nvPr/>
        </p:nvSpPr>
        <p:spPr bwMode="auto">
          <a:xfrm>
            <a:off x="0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9400" name="Picture 13" descr="250px-Orb_weaver_black_bckgrnd03_crop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878263"/>
            <a:ext cx="396240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 Box 14"/>
          <p:cNvSpPr txBox="1">
            <a:spLocks noChangeArrowheads="1"/>
          </p:cNvSpPr>
          <p:nvPr/>
        </p:nvSpPr>
        <p:spPr bwMode="auto">
          <a:xfrm>
            <a:off x="517525" y="369888"/>
            <a:ext cx="344805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800" b="1"/>
              <a:t>Rod-like inclusions</a:t>
            </a:r>
          </a:p>
        </p:txBody>
      </p:sp>
      <p:sp>
        <p:nvSpPr>
          <p:cNvPr id="59402" name="Text Box 15"/>
          <p:cNvSpPr txBox="1">
            <a:spLocks noChangeArrowheads="1"/>
          </p:cNvSpPr>
          <p:nvPr/>
        </p:nvSpPr>
        <p:spPr bwMode="auto">
          <a:xfrm>
            <a:off x="4800600" y="2514600"/>
            <a:ext cx="411480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 b="1"/>
              <a:t>Jack-straw-like inclusions</a:t>
            </a:r>
          </a:p>
        </p:txBody>
      </p:sp>
      <p:sp>
        <p:nvSpPr>
          <p:cNvPr id="59403" name="Text Box 16"/>
          <p:cNvSpPr txBox="1">
            <a:spLocks noChangeArrowheads="1"/>
          </p:cNvSpPr>
          <p:nvPr/>
        </p:nvSpPr>
        <p:spPr bwMode="auto">
          <a:xfrm>
            <a:off x="593725" y="5943600"/>
            <a:ext cx="327342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 b="1"/>
              <a:t>Cross striations</a:t>
            </a:r>
          </a:p>
        </p:txBody>
      </p:sp>
      <p:sp>
        <p:nvSpPr>
          <p:cNvPr id="59404" name="Text Box 17"/>
          <p:cNvSpPr txBox="1">
            <a:spLocks noChangeArrowheads="1"/>
          </p:cNvSpPr>
          <p:nvPr/>
        </p:nvSpPr>
        <p:spPr bwMode="auto">
          <a:xfrm>
            <a:off x="5791200" y="6096000"/>
            <a:ext cx="2462213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 b="1"/>
              <a:t>Spider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Adultný RM - imunohistochémia</a:t>
            </a:r>
          </a:p>
        </p:txBody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MSA, Desmin, Myoglobin </a:t>
            </a:r>
            <a:r>
              <a:rPr lang="sk-SK" b="1" smtClean="0">
                <a:solidFill>
                  <a:srgbClr val="A50021"/>
                </a:solidFill>
              </a:rPr>
              <a:t>+</a:t>
            </a:r>
          </a:p>
          <a:p>
            <a:pPr eaLnBrk="1" hangingPunct="1"/>
            <a:r>
              <a:rPr lang="sk-SK" smtClean="0"/>
              <a:t>Vimentin, SMA, Myogenin  </a:t>
            </a:r>
            <a:r>
              <a:rPr lang="sk-SK" smtClean="0">
                <a:solidFill>
                  <a:srgbClr val="A50021"/>
                </a:solidFill>
              </a:rPr>
              <a:t>+/-</a:t>
            </a:r>
          </a:p>
          <a:p>
            <a:pPr eaLnBrk="1" hangingPunct="1"/>
            <a:r>
              <a:rPr lang="sk-SK" smtClean="0"/>
              <a:t>S100, CD57 </a:t>
            </a:r>
            <a:r>
              <a:rPr lang="sk-SK" smtClean="0">
                <a:solidFill>
                  <a:srgbClr val="A50021"/>
                </a:solidFill>
              </a:rPr>
              <a:t>-/+</a:t>
            </a:r>
          </a:p>
          <a:p>
            <a:pPr eaLnBrk="1" hangingPunct="1"/>
            <a:r>
              <a:rPr lang="sk-SK" smtClean="0"/>
              <a:t>CK, EMA, CD68, CD34 </a:t>
            </a:r>
            <a:r>
              <a:rPr lang="sk-SK" smtClean="0">
                <a:solidFill>
                  <a:srgbClr val="A50021"/>
                </a:solidFill>
              </a:rPr>
              <a:t>–</a:t>
            </a:r>
          </a:p>
          <a:p>
            <a:pPr eaLnBrk="1" hangingPunct="1"/>
            <a:endParaRPr lang="sk-SK" smtClean="0">
              <a:solidFill>
                <a:srgbClr val="A50021"/>
              </a:solidFill>
            </a:endParaRPr>
          </a:p>
          <a:p>
            <a:pPr eaLnBrk="1" hangingPunct="1"/>
            <a:r>
              <a:rPr lang="sk-SK" smtClean="0"/>
              <a:t>CD56</a:t>
            </a:r>
            <a:r>
              <a:rPr lang="sk-SK" smtClean="0">
                <a:solidFill>
                  <a:srgbClr val="A50021"/>
                </a:solidFill>
              </a:rPr>
              <a:t>+</a:t>
            </a:r>
            <a:r>
              <a:rPr lang="sk-SK" smtClean="0"/>
              <a:t> (len ojedinelé zaznamenané prípady)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smtClean="0"/>
              <a:t>Adultný RM – elektrónová mikroskopia</a:t>
            </a:r>
            <a:endParaRPr lang="cs-CZ" sz="4000" smtClean="0"/>
          </a:p>
        </p:txBody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Hrubé a tenké myofilamenty</a:t>
            </a:r>
          </a:p>
          <a:p>
            <a:r>
              <a:rPr lang="sk-SK" smtClean="0"/>
              <a:t>Glykogén</a:t>
            </a:r>
          </a:p>
          <a:p>
            <a:r>
              <a:rPr lang="sk-SK" smtClean="0"/>
              <a:t>Mitochondrie</a:t>
            </a:r>
          </a:p>
          <a:p>
            <a:r>
              <a:rPr lang="sk-SK" smtClean="0"/>
              <a:t>Z-línie .... ak sú hypertrofované, tvoria kryštalické intracytoplazmatické inklúzie</a:t>
            </a:r>
            <a:endParaRPr lang="cs-CZ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4000" smtClean="0"/>
              <a:t>Adultný RM – diferenciálna diagnóza</a:t>
            </a:r>
          </a:p>
        </p:txBody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smtClean="0"/>
              <a:t>Granular cell tumor</a:t>
            </a:r>
          </a:p>
          <a:p>
            <a:pPr eaLnBrk="1" hangingPunct="1"/>
            <a:r>
              <a:rPr lang="sk-SK" smtClean="0"/>
              <a:t>Hibernoma </a:t>
            </a:r>
          </a:p>
          <a:p>
            <a:pPr eaLnBrk="1" hangingPunct="1"/>
            <a:r>
              <a:rPr lang="sk-SK" smtClean="0"/>
              <a:t>Lymphoma</a:t>
            </a:r>
          </a:p>
          <a:p>
            <a:pPr eaLnBrk="1" hangingPunct="1"/>
            <a:r>
              <a:rPr lang="sk-SK" smtClean="0"/>
              <a:t>Alveolar soft part sarcoma</a:t>
            </a:r>
          </a:p>
          <a:p>
            <a:pPr eaLnBrk="1" hangingPunct="1"/>
            <a:r>
              <a:rPr lang="sk-SK" smtClean="0"/>
              <a:t>Oncocytoma</a:t>
            </a:r>
          </a:p>
          <a:p>
            <a:pPr eaLnBrk="1" hangingPunct="1"/>
            <a:r>
              <a:rPr lang="sk-SK" smtClean="0"/>
              <a:t>Crystal storing histiocytosis</a:t>
            </a:r>
          </a:p>
          <a:p>
            <a:pPr eaLnBrk="1" hangingPunct="1"/>
            <a:r>
              <a:rPr lang="sk-SK" smtClean="0"/>
              <a:t>Paraganglioma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7411" name="Picture 4" descr="HE 20x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Adultný RM - prognóza</a:t>
            </a:r>
          </a:p>
        </p:txBody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sz="3600" b="1" smtClean="0">
                <a:solidFill>
                  <a:srgbClr val="A50021"/>
                </a:solidFill>
              </a:rPr>
              <a:t>Rekurencia:</a:t>
            </a:r>
            <a:r>
              <a:rPr lang="sk-SK" smtClean="0"/>
              <a:t>  10-40% </a:t>
            </a:r>
          </a:p>
          <a:p>
            <a:pPr eaLnBrk="1" hangingPunct="1"/>
            <a:r>
              <a:rPr lang="sk-SK" smtClean="0"/>
              <a:t>Aj po rokoch</a:t>
            </a:r>
          </a:p>
          <a:p>
            <a:pPr eaLnBrk="1" hangingPunct="1"/>
            <a:endParaRPr lang="sk-SK" smtClean="0"/>
          </a:p>
          <a:p>
            <a:pPr eaLnBrk="1" hangingPunct="1"/>
            <a:r>
              <a:rPr lang="sk-SK" smtClean="0"/>
              <a:t>Bez malígneho potenciálu.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/>
              <a:t>Iné benígne myogénne tumory</a:t>
            </a:r>
          </a:p>
        </p:txBody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RM – fetálny</a:t>
            </a:r>
            <a:r>
              <a:rPr lang="sk-SK" smtClean="0"/>
              <a:t> (náročnejšia dfdg – RMS)</a:t>
            </a:r>
          </a:p>
          <a:p>
            <a:pPr eaLnBrk="1" hangingPunct="1"/>
            <a:r>
              <a:rPr lang="sk-SK" b="1" smtClean="0"/>
              <a:t>Focal myositis</a:t>
            </a:r>
          </a:p>
          <a:p>
            <a:pPr eaLnBrk="1" hangingPunct="1"/>
            <a:r>
              <a:rPr lang="sk-SK" b="1" smtClean="0"/>
              <a:t>Neuromuscular choristoma</a:t>
            </a:r>
            <a:r>
              <a:rPr lang="sk-SK" smtClean="0"/>
              <a:t> (benign Triton tumor)</a:t>
            </a:r>
          </a:p>
          <a:p>
            <a:pPr eaLnBrk="1" hangingPunct="1"/>
            <a:r>
              <a:rPr lang="sk-SK" b="1" smtClean="0"/>
              <a:t>Rhabdomyomatous mesenchymal hamartoma</a:t>
            </a:r>
            <a:r>
              <a:rPr lang="sk-SK" smtClean="0"/>
              <a:t> (hlava a krk novorodencov, polypoidné, vzácne, pripomínajúce fibrous hamartoma of infancy)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9" name="WordArt 4"/>
          <p:cNvSpPr>
            <a:spLocks noChangeArrowheads="1" noChangeShapeType="1" noTextEdit="1"/>
          </p:cNvSpPr>
          <p:nvPr/>
        </p:nvSpPr>
        <p:spPr bwMode="auto">
          <a:xfrm>
            <a:off x="533400" y="3200400"/>
            <a:ext cx="8153400" cy="205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5574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Ďakujeme za pozornosť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8434" name="Picture 4" descr="HE 20x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4000" contrast="22000"/>
          </a:blip>
          <a:srcRect/>
          <a:stretch>
            <a:fillRect/>
          </a:stretch>
        </p:blipFill>
        <p:spPr>
          <a:xfrm>
            <a:off x="0" y="30163"/>
            <a:ext cx="9144000" cy="6827837"/>
          </a:xfrm>
          <a:ln w="3810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9459" name="Picture 4" descr="HE 40x packed"/>
          <p:cNvPicPr>
            <a:picLocks noChangeAspect="1" noChangeArrowheads="1"/>
          </p:cNvPicPr>
          <p:nvPr/>
        </p:nvPicPr>
        <p:blipFill>
          <a:blip r:embed="rId2">
            <a:lum bright="8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0483" name="Picture 4" descr="HE 40x pale granular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1507" name="Picture 4" descr="HE 40x vacuolated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510</Words>
  <Application>Microsoft Office PowerPoint</Application>
  <PresentationFormat>Prezentácia na obrazovke (4:3)</PresentationFormat>
  <Paragraphs>180</Paragraphs>
  <Slides>52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Šablóna návrhu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56" baseType="lpstr">
      <vt:lpstr>Arial</vt:lpstr>
      <vt:lpstr>Calibri</vt:lpstr>
      <vt:lpstr>Tahoma</vt:lpstr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IHC – prezentovaný prípad</vt:lpstr>
      <vt:lpstr>Snímka 32</vt:lpstr>
      <vt:lpstr>Snímka 33</vt:lpstr>
      <vt:lpstr>Definícia rhabdomyómu / RM (WHO)</vt:lpstr>
      <vt:lpstr>Rhabdomyómy (RM)</vt:lpstr>
      <vt:lpstr>Extracardiac RM</vt:lpstr>
      <vt:lpstr>Lokalizácia</vt:lpstr>
      <vt:lpstr>Typizácia RM</vt:lpstr>
      <vt:lpstr>Fetálny RM</vt:lpstr>
      <vt:lpstr>Juvenilný RM</vt:lpstr>
      <vt:lpstr>Adultný RM</vt:lpstr>
      <vt:lpstr>FRM a ARM takmer výlučne oblasť hlavy a krku</vt:lpstr>
      <vt:lpstr>Adultný RM</vt:lpstr>
      <vt:lpstr>Adultný RM - makroskopia</vt:lpstr>
      <vt:lpstr>Adultný RM - histológia</vt:lpstr>
      <vt:lpstr>Snímka 46</vt:lpstr>
      <vt:lpstr>Adultný RM - imunohistochémia</vt:lpstr>
      <vt:lpstr>Adultný RM – elektrónová mikroskopia</vt:lpstr>
      <vt:lpstr>Adultný RM – diferenciálna diagnóza</vt:lpstr>
      <vt:lpstr>Adultný RM - prognóza</vt:lpstr>
      <vt:lpstr>Iné benígne myogénne tumory</vt:lpstr>
      <vt:lpstr>Snímka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cp:lastModifiedBy>bohus</cp:lastModifiedBy>
  <cp:revision>22</cp:revision>
  <dcterms:modified xsi:type="dcterms:W3CDTF">2013-02-12T13:06:46Z</dcterms:modified>
</cp:coreProperties>
</file>